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9" r:id="rId4"/>
    <p:sldId id="261" r:id="rId5"/>
    <p:sldId id="268" r:id="rId6"/>
    <p:sldId id="287" r:id="rId7"/>
    <p:sldId id="264" r:id="rId8"/>
    <p:sldId id="273" r:id="rId9"/>
    <p:sldId id="270" r:id="rId10"/>
    <p:sldId id="275" r:id="rId11"/>
    <p:sldId id="288" r:id="rId12"/>
    <p:sldId id="274" r:id="rId13"/>
    <p:sldId id="289" r:id="rId14"/>
    <p:sldId id="258" r:id="rId15"/>
    <p:sldId id="281" r:id="rId16"/>
    <p:sldId id="277" r:id="rId17"/>
    <p:sldId id="278" r:id="rId18"/>
    <p:sldId id="267" r:id="rId19"/>
    <p:sldId id="271" r:id="rId20"/>
    <p:sldId id="279" r:id="rId21"/>
    <p:sldId id="290" r:id="rId22"/>
    <p:sldId id="291" r:id="rId23"/>
    <p:sldId id="292" r:id="rId24"/>
    <p:sldId id="293" r:id="rId25"/>
    <p:sldId id="294" r:id="rId26"/>
    <p:sldId id="28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ABC7D7"/>
    <a:srgbClr val="EDF2F9"/>
    <a:srgbClr val="DBE9F5"/>
    <a:srgbClr val="B7CFEB"/>
    <a:srgbClr val="DFDFDF"/>
    <a:srgbClr val="002FC1"/>
    <a:srgbClr val="DADFF2"/>
    <a:srgbClr val="3975C0"/>
    <a:srgbClr val="D2A5E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1618155" y="2028616"/>
            <a:ext cx="89557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ea typeface="Pretendard Black" panose="02000A03000000020004" pitchFamily="50" charset="-127"/>
                <a:cs typeface="Pretendard Black" panose="02000A03000000020004" pitchFamily="50" charset="-127"/>
              </a:rPr>
              <a:t>CIC-BCCC-NRC </a:t>
            </a:r>
            <a:r>
              <a:rPr lang="ko-KR" altLang="en-US" sz="4800" dirty="0">
                <a:solidFill>
                  <a:schemeClr val="bg1"/>
                </a:solidFill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데이터셋을 활용한</a:t>
            </a:r>
            <a:endParaRPr lang="en-US" altLang="ko-KR" sz="4800" dirty="0">
              <a:solidFill>
                <a:schemeClr val="bg1"/>
              </a:solidFill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ea typeface="Pretendard Black" panose="02000A03000000020004" pitchFamily="50" charset="-127"/>
                <a:cs typeface="Pretendard Black" panose="02000A03000000020004" pitchFamily="50" charset="-127"/>
              </a:rPr>
              <a:t>네트워크 트래픽 이상 예측</a:t>
            </a:r>
            <a:endParaRPr lang="en-US" altLang="ko-KR" sz="4800" dirty="0">
              <a:solidFill>
                <a:schemeClr val="bg1"/>
              </a:solidFill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4407877" y="3982940"/>
            <a:ext cx="3376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202020695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사이버보안학과 김종민</a:t>
            </a: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42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EDA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0EE55-ABE9-6C87-F447-C126C01DD437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02D04-DD62-BBDF-5DB2-1879CC9DC6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BD68C-9697-6593-91B6-B44B50CF3266}"/>
              </a:ext>
            </a:extLst>
          </p:cNvPr>
          <p:cNvSpPr txBox="1"/>
          <p:nvPr/>
        </p:nvSpPr>
        <p:spPr>
          <a:xfrm>
            <a:off x="732450" y="1427330"/>
            <a:ext cx="473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8E5C63-B3C0-D3AF-A056-30B6A8C0D58B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68F044-868D-9B89-8BBC-8CC93ED6A523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D56A42-3C8E-2F88-B13F-F8A49107C604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A2EEF-B8A7-137F-5BBE-8715D9D1E151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BC5678-43D7-95F9-4C90-5B485F9F6CC0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9872F-941F-5C2D-8169-F0C060BF72AA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3580DE-089F-F1EE-776A-0778A3A6A2B3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01C3DF-0C79-B91D-71C3-9EAEBB34D2F5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A04159-1CA9-2C2D-8695-A7A7AD5B9F86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B12941-AE18-12D7-2345-DD2B22FF386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E9FD59-3855-1F79-9325-CB23413B722E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34FADB-BF2F-E526-3BC4-84D625EBBC59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3E810-E162-A6D9-591D-9B1A36E394BE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5AF3F2-C270-5DAE-BD00-57B4D4B7A96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462AE-A26A-3BD1-5B3B-1765C56129BE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97D06-64D1-EC92-4921-7D1BAA32EB2B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FC113A-17F9-0E80-C78D-B8E2E928D1F8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649EF3-69CE-29D6-611E-0A1B44293589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AFB978-F5A2-8B09-0EA5-708FA88B8123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0504B5-8A93-AB05-11C0-2F955918F526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8356FE-BD43-BEF1-1290-066752798FC3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5861F37-3332-5FF7-8F77-AC8C69A6B1B4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D5CCA8-8AB1-C231-4992-D184B53E2750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F5296A-8E69-D743-3B78-818553F1A93B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82CE130-4FD0-A709-A27D-DCFE0CF20E19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069416E-0E83-EEAD-B52B-1A0FE483EEF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6F75F4E-62A4-5FA6-F331-3619FBCDBE62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A1CDF92-F535-CF3D-FBE6-142BF44FC9B2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7392EC-5817-8E97-E9A8-8395FA9776CF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7E63AB-CB4D-1130-4811-40C78C1F20AB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1FDA5CB-4CE6-5C2E-BCA0-2C869C25437C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E16D55-605C-7074-A1AB-566542264F00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DC395A0-9E3F-440B-DF14-5FA1CD693594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8AABA-6E3F-686C-B23D-5AD71F5150BE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3EEA66B-4FA7-B2EA-3562-A8B5F3F3E80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F807E8-DE2E-08B6-3A61-433BA20F1D84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FCD988A-9FEB-13DF-7FA3-B6B7DE8E668E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9B34E63-F8AC-669E-DF35-0200A045FDEC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C0620E-59F6-8BDC-DE7F-CD831403D1F9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BAD74F8-C327-9298-FC88-39590B03516D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7D760DB-1F6A-5A04-FEA0-2287E4E8E99F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879FB0-12EA-8806-8E63-DDB6461F7BE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B0A948-344F-D703-5430-EBC313432A8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2F4FE8-38A7-29BE-7B0F-6581E94DF0DE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5D0C5FD-A82C-2F63-062C-5F2060C76D59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939351D-61C4-FA94-9AC2-DC6BAFEF100B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B2F70B-1F2D-4D72-7CD4-4339CA7A1F60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7AB70F9-4078-6887-D7CB-410503DE8176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42E8F13-A9A2-A506-B16D-92393CD953B7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EEA1378-C96E-4E1E-19F9-4EF6E60D4D60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928819-E3D0-5227-AE2B-FB2DDBA238E8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98566B6-6ED3-E220-0CCD-2BF0D71F7874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8DFAD28-77C5-2D21-9295-170B545D5ECE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B1E0563-5010-A7FF-2A47-CE60727DAF82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C7F287-93BE-64F0-51DC-5C0B4BA5F3E6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64A323A-9617-D7D7-0980-433E66AEE0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36188EF-1AC1-4BC5-0A90-6BFC4F3C99C4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156EC-4354-B00E-A8AD-6862E6401AF6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830B677-5861-65DD-10DE-09E88BD5C062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D969C18-D20F-5B50-2AD3-DF7A939906A5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F8A810B-37F5-9C42-2C80-1F324C807549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61D8B2-C0F6-7B76-6260-6BC088BB7206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57F6CE0-E2BB-78E8-D83E-CEE87EE7BCA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5B8875C-B00C-9120-B908-5978DD7BDBDC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A6EFD71-7FE5-AD06-ED6F-398C2460C063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1553ACB-1A64-6FC0-072A-8EB81ECB7A9E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C8F0799-15B0-B883-FEAF-504195945CD2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8DC64C1-5CA7-3308-CE6B-3FB952046BDA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5FAAB9-C266-C6FD-2882-2824CEB641D1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E974591-8513-3E16-66C2-8C1247E7531C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2B3CA-23B0-9961-5087-2327B0177870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9093B61-F2AE-2F0A-5C92-7F7596CF03CC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288EB11-0696-C119-3B4C-593D4BF6C8E1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AD95993-617A-797E-9FDB-B4188C9288A4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0F69629-28AB-012C-B19A-4C6AE507AFB8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4CB2211-0AC9-D120-4989-F29C5ABB8FD6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C3F13EE-FDEC-832E-E2B9-706E4605527D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A18B6B3-B479-8AD9-540F-9BFC9377F63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ADE5DD-B8CB-0F09-6236-08FC53733F0D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20FA29B-4A4D-F5FF-FF67-5A2E203A6866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75A1F6D-621D-DB4B-1C30-7D3022D01DC4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AD7B39-CB20-B491-A733-8950325E3835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4D3BE70-A12A-7C1E-7D5D-BA9CD0112DB9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3AFE55-29A4-B48F-08EE-AF70AE3DF833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210738C-BE73-2651-BA3F-19F30A0F80A5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88E2E27-0AFC-473C-CE89-00D83360CDD4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F22128C-8282-6778-919A-FDFDFCC6CEF5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7BCBA42-C42B-8B28-102E-5B072CBE5FE7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429CD0F-74AA-5421-9BB1-C3B648EB4999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283250-02AE-DBD5-90AF-EFA6E9577C1D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60C3A76-3CEB-2F82-F0B8-D36EE0912008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40E10415-6655-C6B0-4D3F-6093817562DF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B3A4C0A-C987-AF4A-1146-E802344612F9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2C2FBCC-BEE2-D52A-8785-858C9E6172B0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B8CAF44-D594-8804-92E7-7CF999914D1C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C7FA6FF-5BA9-008B-B86C-49AFDC55FAB9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800E7D9-6395-CB2C-3266-F4AD3158FD9C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4E7DF6-5278-F1A1-613B-D97502F90B9A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305A716-51E8-5BB1-BD1E-E8723628CC6A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6BF191F-D11A-9FF9-102A-1CFD3D656114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8C0006-24CA-378C-AAF6-B08676722D62}"/>
              </a:ext>
            </a:extLst>
          </p:cNvPr>
          <p:cNvSpPr txBox="1"/>
          <p:nvPr/>
        </p:nvSpPr>
        <p:spPr>
          <a:xfrm>
            <a:off x="2639059" y="5552033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68%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B3EF8D2-876A-8D8F-6C3C-E5DAD20A7594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118757-F698-4BBB-691D-D6004BC8F15B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68A74EE-F88B-067F-AE64-D9C6463557ED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BD9446D-0631-7D59-7C32-FA095C3F4EB1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2329E1F-6ECE-5048-7CAF-E0E0C8F169E2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6675292-3E81-0378-3627-D12B9CC05C97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19AB00-7632-580D-5372-26FC4F193713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2F01132-6F18-EA26-E6CF-5A90F8F30B39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1FA64-09C0-699D-7A2F-79D8EE2790C8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3EBB13C-7DAA-DFA2-7C50-099A2478CD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AD9940-9B5A-FA7D-51C3-16811FF8F091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E642A46-4BFE-9C26-8E99-A4A91E26F3CF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C9C7A99-4C72-2259-AE3D-0BCDDB205884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32B143-68E5-56FC-A5EA-73CEACFE49F3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BFE824C-72DB-2448-A03B-C1B11D5C3A85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9BFA96-710D-4723-BB34-42415C977AFF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4C66DE2-8068-53B9-6018-CB2C5780AE0B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6CB9106-B111-579D-FF7E-B6038674CD9D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BE6EBE4-87FC-0887-659F-5CD256702790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B6FB0E-6138-BF5D-D272-DA8C41AE6421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5003075-6F19-BA40-3BB6-3E8A88236C5A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CBE316-4897-59AA-E565-32CDBB55E7DB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8B488A-83A1-F143-BBEB-AE5D1DFDDE5A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D929D83-D09E-28CA-7ED7-6D45B598DDD5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96FD361-0D98-5CD3-D985-C7F805662B6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45659B3-1B07-BA09-3853-794181E189FC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94AFEE3-2384-FDEE-B8F9-A1265715E8AA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E6FA50E-B2B9-E277-FABE-4CF58AF7CBFC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2A669E-24A4-D2CE-58B7-AE77F06B50EA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4BD43D-A120-5C85-D610-6560C83820AC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96B8B3F-8603-D6B7-76EB-EE8FA74CF07F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DA4D85A-F31F-E9C9-0FC8-A270C0FEC741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B789B51-956B-B364-CAA1-ABDD134AFF3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A2B8241-1E64-6264-23C4-9B2F23992947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76BD671-3A81-E8F0-15A2-F3C504C809C9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EDE3B20-1E48-B581-8F2B-29C608474764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1833F9D1-8162-898E-EAFF-2465A00E02A3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DD35973-853B-1BF6-8F4F-FDCF1B025592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C89B663-B14E-66A2-192D-05EF421B2949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DF3343-160B-0C6F-9879-D7678ACAD2E3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55E48E-3BCD-970F-9768-C04F9F6A9036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F492875-177E-011E-5157-D88697F8137E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73CF07B-8FEA-DFEE-02ED-4B653775E4DD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456FCBC-B19E-2964-00B3-73761C3B3D52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67C171B-F8AC-A2DB-04E5-1AD09875FF04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E7D4DBE-A4F0-87B1-BC56-5C5D6FBB962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B8DD990-0AE7-DFC6-BF95-EC9667E8FB99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47A8D8-51A5-441C-9E96-BB296F1143B7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8824C61-BD37-286A-06C4-F45A90EFC18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1E2557D-D933-76BC-214A-330915251DA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E4BF813-BF83-3CB8-7B33-93ADD5808612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B35AC9C4-00F9-C750-F8C7-DB70C135D6ED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E073080-542A-6E03-C7BF-9ACC4D136BFF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E5E45A7-F2DD-3D07-16B1-C8AB65624511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7AAB5D9-96A0-7FE2-ECF0-074BC1F85065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077C4F1-E0A0-ED93-DAD9-4D0DBE82588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138091ED-8D96-2B97-23EC-2D2CBF6BF995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3E291B1-4824-320E-E861-F7CC22D56239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BD9A5B-BF5D-0C63-6A3E-4882D5B9CCA0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A4B2ABE8-0A09-C8DD-0861-BD87C3E17022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D35FA01-7134-8AE1-8F23-FA37E51194CE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30F2823-264B-201F-0554-A63B1959E7C5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97FADE0-0EDC-390D-B936-0748BC2FB2E1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A22F4D8-B632-3EF9-689D-48041457EC90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7BF69A7-F2A0-3AA4-6C8D-67B4B15EB87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429572C-7BC0-1B05-D272-AFE6946C1520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A42BF892-B2FB-0D6F-20DC-F9B6B9C8C043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F5AC4A8-4588-60B9-BC7B-A352D658FA4E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6796BEF-EEDB-9676-2006-016A799E3371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8431F0C-78B0-1834-4160-A365F7F2B9C3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FB6B580-D8FD-0C99-72B9-38A19EC5F5BA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A6F5B30-90E4-847D-AD3B-23D6AFCC2A9B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33CCE98-E2DE-050F-D61D-A9F4B3BCBC91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9B308C3-E625-8CDE-73D8-A85C7E2D39D9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187B6FC-6E58-C329-C5CA-F2511228D2EC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4FBFC7C-AD17-8D55-9BDE-F4AD43E64ABB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D4F8170-401D-626F-27B2-68B27D6BA903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1210117-AE75-A5C1-6B27-03670FC28151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6963119-F72A-3D1F-1BA9-9585F98C1AAD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879D141-2D91-EDA9-4B03-90DC9ECA8B01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CB3F7E-A41D-564F-4B04-B7AA0D6D126F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CA4791F-E1B4-D1B6-CB6F-C24B7AD7CADF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1F070066-8FA1-FFDE-6E30-DCFAFF41CA07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A0D5D8A-16AC-112C-6A2E-75E112FD7828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28DFDBE-A121-5ABB-4F13-D23B13023102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671D7BC-832B-566F-8E3E-791E8A023B74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B63D36D-5A42-C20D-2AFE-FE22CBEC48A6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368422A-B115-145D-BB45-71A86DDC1AB6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54CBBCF-7C0F-8135-3797-35C94C0227F7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CF11BF-BA71-4791-DCD7-6A8443E3A423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1F01156-1891-2BB4-9A54-3A7716A6369A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79560FF7-21EF-2B3A-8325-04EA80CB9B6C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5A8AE44-7C18-6D7A-16CA-C3A933FF431F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E88D0AC-16AF-0030-F51B-FA4CDA24C65C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FF5DF47-A71F-0110-E627-AF3A4830A610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AC9BCA6-150B-961B-8028-1C33592E3AF8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0A2FCD47-BC00-B959-6084-245DA04B9DD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F154087-2564-2D19-2E6B-5EEC2C28D6DA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18BE5D5-6CDC-FA8D-1626-7A943D341CA8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7D81C2CD-0061-E511-FBC8-291929F8A518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FD742AD-EAB7-0711-B539-A198B10CBEBC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C0C90FF-8169-08E0-1F42-D1FD290E2E65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A90000C-BE38-F7A7-A46A-2AC674B47F37}"/>
              </a:ext>
            </a:extLst>
          </p:cNvPr>
          <p:cNvSpPr txBox="1"/>
          <p:nvPr/>
        </p:nvSpPr>
        <p:spPr>
          <a:xfrm>
            <a:off x="8672545" y="5597989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32%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EE8C14F-EE2D-552C-E44A-E10D4AC05D9D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681C74D-C19C-666E-67DA-1FAB5378530A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072F1F6-3020-92B9-F1F5-5E56ECB76550}"/>
              </a:ext>
            </a:extLst>
          </p:cNvPr>
          <p:cNvSpPr txBox="1"/>
          <p:nvPr/>
        </p:nvSpPr>
        <p:spPr>
          <a:xfrm>
            <a:off x="6744004" y="1425231"/>
            <a:ext cx="511679" cy="58477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N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38E5D-9AFD-80DA-C5D8-2AC970EC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93716B-6C46-E126-C05A-2A9883D97D8A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7341C-D32B-8368-85C8-20AEEFAD901A}"/>
              </a:ext>
            </a:extLst>
          </p:cNvPr>
          <p:cNvSpPr txBox="1"/>
          <p:nvPr/>
        </p:nvSpPr>
        <p:spPr>
          <a:xfrm>
            <a:off x="802888" y="363082"/>
            <a:ext cx="842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EDA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2D73EC-D7B3-5957-F430-22C3AA388B0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10A573-76C3-9822-2DB0-96B20E5D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842601"/>
            <a:ext cx="931675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42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EDA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F390BE-6E85-3625-F7C4-97DCF52A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80" y="953656"/>
            <a:ext cx="6439799" cy="5715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4EB9EC-DA4D-53AD-7534-FBF24B08C2C7}"/>
              </a:ext>
            </a:extLst>
          </p:cNvPr>
          <p:cNvSpPr txBox="1"/>
          <p:nvPr/>
        </p:nvSpPr>
        <p:spPr>
          <a:xfrm>
            <a:off x="7436499" y="1644121"/>
            <a:ext cx="47179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다중공선성</a:t>
            </a:r>
            <a:r>
              <a:rPr lang="ko-KR" altLang="en-US" dirty="0"/>
              <a:t> 문제 해결을 위해 상관관계 분</a:t>
            </a:r>
            <a:endParaRPr lang="en-US" altLang="ko-KR" dirty="0"/>
          </a:p>
          <a:p>
            <a:r>
              <a:rPr lang="ko-KR" altLang="en-US" dirty="0"/>
              <a:t>석 후</a:t>
            </a:r>
            <a:r>
              <a:rPr lang="en-US" altLang="ko-KR" dirty="0"/>
              <a:t>, correlation</a:t>
            </a:r>
            <a:r>
              <a:rPr lang="ko-KR" altLang="en-US" dirty="0"/>
              <a:t>이 </a:t>
            </a:r>
            <a:r>
              <a:rPr lang="en-US" altLang="ko-KR" dirty="0"/>
              <a:t>0.8 </a:t>
            </a:r>
            <a:r>
              <a:rPr lang="ko-KR" altLang="en-US" dirty="0"/>
              <a:t>이상인 컬럼들은 모두</a:t>
            </a:r>
            <a:endParaRPr lang="en-US" altLang="ko-KR" dirty="0"/>
          </a:p>
          <a:p>
            <a:r>
              <a:rPr lang="ko-KR" altLang="en-US" dirty="0"/>
              <a:t>제거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알고리즘상 한 번에 </a:t>
            </a:r>
            <a:r>
              <a:rPr lang="en-US" altLang="ko-KR" dirty="0"/>
              <a:t>0.8</a:t>
            </a:r>
            <a:r>
              <a:rPr lang="ko-KR" altLang="en-US" dirty="0"/>
              <a:t>이상인 값 하나를 지울</a:t>
            </a:r>
            <a:endParaRPr lang="en-US" altLang="ko-KR" dirty="0"/>
          </a:p>
          <a:p>
            <a:r>
              <a:rPr lang="ko-KR" altLang="en-US" dirty="0"/>
              <a:t>수 있기 때문에 여러 번 반복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6E946-2182-5B82-69DC-FBD9357EA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26CBC0-AB7A-B47E-AE38-037FCCB2437D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CD2BE-E65D-E180-2B7E-83F784A2F2ED}"/>
              </a:ext>
            </a:extLst>
          </p:cNvPr>
          <p:cNvSpPr txBox="1"/>
          <p:nvPr/>
        </p:nvSpPr>
        <p:spPr>
          <a:xfrm>
            <a:off x="802888" y="363082"/>
            <a:ext cx="842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EDA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339D46-AF86-AAAB-327B-122EC39230A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A9FFD5-56C2-A6BA-1F8C-CB45255A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731" y="0"/>
            <a:ext cx="6332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4922634" y="3465570"/>
            <a:ext cx="2346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600" dirty="0">
                <a:solidFill>
                  <a:schemeClr val="bg1"/>
                </a:solidFill>
              </a:rPr>
              <a:t>Feature</a:t>
            </a:r>
            <a:endParaRPr lang="ko-KR" altLang="en-US" sz="4000" b="1" spc="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2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Feature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550383" y="3352052"/>
            <a:ext cx="311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파생 변수</a:t>
            </a:r>
          </a:p>
        </p:txBody>
      </p:sp>
    </p:spTree>
    <p:extLst>
      <p:ext uri="{BB962C8B-B14F-4D97-AF65-F5344CB8AC3E}">
        <p14:creationId xmlns:p14="http://schemas.microsoft.com/office/powerpoint/2010/main" val="38939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52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Feature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066DD2-7D6B-A090-C74B-623B3072AABD}"/>
              </a:ext>
            </a:extLst>
          </p:cNvPr>
          <p:cNvSpPr/>
          <p:nvPr/>
        </p:nvSpPr>
        <p:spPr>
          <a:xfrm>
            <a:off x="724829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8DF7E-4384-D3A0-D134-E56D7B35DB00}"/>
              </a:ext>
            </a:extLst>
          </p:cNvPr>
          <p:cNvSpPr/>
          <p:nvPr/>
        </p:nvSpPr>
        <p:spPr>
          <a:xfrm>
            <a:off x="724829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8295E-BB81-B0CF-D8F9-6007E39C4F1E}"/>
              </a:ext>
            </a:extLst>
          </p:cNvPr>
          <p:cNvSpPr/>
          <p:nvPr/>
        </p:nvSpPr>
        <p:spPr>
          <a:xfrm>
            <a:off x="6446658" y="1855021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A718F3-2478-C058-1091-638159688644}"/>
              </a:ext>
            </a:extLst>
          </p:cNvPr>
          <p:cNvSpPr/>
          <p:nvPr/>
        </p:nvSpPr>
        <p:spPr>
          <a:xfrm>
            <a:off x="6446658" y="1371600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468F5-268A-7428-AA27-FFDA31F105A4}"/>
              </a:ext>
            </a:extLst>
          </p:cNvPr>
          <p:cNvSpPr/>
          <p:nvPr/>
        </p:nvSpPr>
        <p:spPr>
          <a:xfrm>
            <a:off x="3549650" y="449744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30433D-F8B6-8051-2786-B13218A97581}"/>
              </a:ext>
            </a:extLst>
          </p:cNvPr>
          <p:cNvSpPr/>
          <p:nvPr/>
        </p:nvSpPr>
        <p:spPr>
          <a:xfrm>
            <a:off x="3549650" y="401402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D9CA4-779C-4D7F-E245-D68DDC505D7A}"/>
              </a:ext>
            </a:extLst>
          </p:cNvPr>
          <p:cNvSpPr txBox="1"/>
          <p:nvPr/>
        </p:nvSpPr>
        <p:spPr>
          <a:xfrm>
            <a:off x="2674733" y="1413255"/>
            <a:ext cx="1192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Bwd</a:t>
            </a:r>
            <a:r>
              <a:rPr lang="en-US" altLang="ko-KR" sz="2000" dirty="0">
                <a:solidFill>
                  <a:schemeClr val="bg1"/>
                </a:solidFill>
              </a:rPr>
              <a:t>/flow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12C07-DFD0-E3A3-E68D-8B9BCEE4F4C9}"/>
              </a:ext>
            </a:extLst>
          </p:cNvPr>
          <p:cNvSpPr txBox="1"/>
          <p:nvPr/>
        </p:nvSpPr>
        <p:spPr>
          <a:xfrm>
            <a:off x="5379010" y="4055676"/>
            <a:ext cx="1433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Flow_speed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76D0F2-0D1A-5FA0-D143-97B7EB538420}"/>
              </a:ext>
            </a:extLst>
          </p:cNvPr>
          <p:cNvSpPr txBox="1"/>
          <p:nvPr/>
        </p:nvSpPr>
        <p:spPr>
          <a:xfrm>
            <a:off x="8056312" y="1413255"/>
            <a:ext cx="2062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Header_overhead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75D93-A330-23F8-F93D-B059AB5157E2}"/>
              </a:ext>
            </a:extLst>
          </p:cNvPr>
          <p:cNvSpPr txBox="1"/>
          <p:nvPr/>
        </p:nvSpPr>
        <p:spPr>
          <a:xfrm>
            <a:off x="959777" y="2082635"/>
            <a:ext cx="462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Flow Packets/s 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Bwd</a:t>
            </a:r>
            <a:r>
              <a:rPr lang="en-US" altLang="ko-KR" sz="1400" dirty="0"/>
              <a:t> packets/s </a:t>
            </a:r>
            <a:r>
              <a:rPr lang="ko-KR" altLang="en-US" sz="1400" dirty="0"/>
              <a:t>의 비율이 어떻게 되는지 측정</a:t>
            </a:r>
            <a:r>
              <a:rPr lang="en-US" altLang="ko-KR" sz="1400" dirty="0"/>
              <a:t>. </a:t>
            </a:r>
          </a:p>
          <a:p>
            <a:pPr algn="just"/>
            <a:r>
              <a:rPr lang="ko-KR" altLang="en-US" sz="1400" dirty="0"/>
              <a:t>정상적인 패킷에서는 균형을 이루나 그렇지 않은 경우 이상 탐지될 가능성이 높음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1ABC3-37C9-AB11-A91C-72DE3E09D0BD}"/>
              </a:ext>
            </a:extLst>
          </p:cNvPr>
          <p:cNvSpPr txBox="1"/>
          <p:nvPr/>
        </p:nvSpPr>
        <p:spPr>
          <a:xfrm>
            <a:off x="3784598" y="4750456"/>
            <a:ext cx="462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초당 패킷 수 대비 초당 데이터 바이트 수의 비율이다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특정 공격에서는 패킷은 많아도 데이터 페이로드 크기가 매우 작아 이 비율이 높을 수 있음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E7499-863D-F449-7ACC-422B0CE00A6F}"/>
              </a:ext>
            </a:extLst>
          </p:cNvPr>
          <p:cNvSpPr txBox="1"/>
          <p:nvPr/>
        </p:nvSpPr>
        <p:spPr>
          <a:xfrm>
            <a:off x="6692900" y="2082635"/>
            <a:ext cx="462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헤더 크기가 데이터 크기에 비해 얼마나 큰지를 나타낸다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정상 패킷에서는 데이터 페이로드가 더 큰 경우가 많으나</a:t>
            </a:r>
            <a:r>
              <a:rPr lang="en-US" altLang="ko-KR" sz="1400" dirty="0"/>
              <a:t>, flooding </a:t>
            </a:r>
            <a:r>
              <a:rPr lang="ko-KR" altLang="en-US" sz="1400" dirty="0"/>
              <a:t>공격에서는 그렇지 않을 경우가 많음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81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</a:t>
            </a:r>
            <a:br>
              <a:rPr lang="en-US" altLang="ko-KR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F8A7FF-FC6D-AE52-B77F-415DA2D4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698604"/>
            <a:ext cx="6780700" cy="54584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99A41-82D5-5978-1AF2-384B070C568F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AE9D4-6F7A-3127-032F-CBDAACCDEEF6}"/>
              </a:ext>
            </a:extLst>
          </p:cNvPr>
          <p:cNvSpPr txBox="1"/>
          <p:nvPr/>
        </p:nvSpPr>
        <p:spPr>
          <a:xfrm>
            <a:off x="802888" y="363082"/>
            <a:ext cx="152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Feature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2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680391" y="3465570"/>
            <a:ext cx="2831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600" dirty="0">
                <a:solidFill>
                  <a:schemeClr val="bg1"/>
                </a:solidFill>
              </a:rPr>
              <a:t>Modeling</a:t>
            </a:r>
            <a:endParaRPr lang="ko-KR" altLang="en-US" sz="4000" b="1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Modeling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411445" y="1734407"/>
            <a:ext cx="3089470" cy="1297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거리 기반 모델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K-neighbors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조절 가능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비교적 간단한 방식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7445829" y="1734407"/>
            <a:ext cx="3334726" cy="17141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트리 기반 앙상블 모델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 err="1">
                <a:solidFill>
                  <a:schemeClr val="accent5">
                    <a:lumMod val="25000"/>
                  </a:schemeClr>
                </a:solidFill>
                <a:latin typeface="+mn-ea"/>
              </a:rPr>
              <a:t>배깅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 기법 사용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여러 </a:t>
            </a:r>
            <a:r>
              <a:rPr lang="ko-KR" altLang="en-US" sz="1600" dirty="0" err="1">
                <a:solidFill>
                  <a:schemeClr val="accent5">
                    <a:lumMod val="25000"/>
                  </a:schemeClr>
                </a:solidFill>
                <a:latin typeface="+mn-ea"/>
              </a:rPr>
              <a:t>하이퍼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 파라미터 튜닝 가능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뛰어난 성능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411445" y="3955532"/>
            <a:ext cx="3089470" cy="17161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트리 기반 앙상블 모델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부스팅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기법 사용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이진 트리의 오차를 줄이는 방향으로 새로운 트리 학습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5240585" y="3228034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KNN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149174" y="3232878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25000"/>
                  </a:schemeClr>
                </a:solidFill>
              </a:rPr>
              <a:t>RF</a:t>
            </a:r>
            <a:endParaRPr lang="ko-KR" altLang="en-US" sz="24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4906950" y="3765513"/>
            <a:ext cx="115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LGBM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C3A3BA-2305-19FB-41E7-26E520E48BE5}"/>
              </a:ext>
            </a:extLst>
          </p:cNvPr>
          <p:cNvSpPr/>
          <p:nvPr/>
        </p:nvSpPr>
        <p:spPr>
          <a:xfrm>
            <a:off x="6092949" y="3765513"/>
            <a:ext cx="5040000" cy="22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47563-1378-574D-5D6E-0A127E91FBC5}"/>
              </a:ext>
            </a:extLst>
          </p:cNvPr>
          <p:cNvSpPr txBox="1"/>
          <p:nvPr/>
        </p:nvSpPr>
        <p:spPr>
          <a:xfrm>
            <a:off x="7184571" y="3955531"/>
            <a:ext cx="3631222" cy="17161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rgbClr val="262626"/>
                </a:solidFill>
                <a:latin typeface="+mn-ea"/>
              </a:rPr>
              <a:t>SMOTE</a:t>
            </a:r>
            <a:r>
              <a:rPr lang="ko-KR" altLang="en-US" sz="1600" dirty="0">
                <a:solidFill>
                  <a:srgbClr val="262626"/>
                </a:solidFill>
                <a:latin typeface="+mn-ea"/>
              </a:rPr>
              <a:t>로 데이터 불균형 문제 해결</a:t>
            </a:r>
            <a:endParaRPr lang="en-US" altLang="ko-KR" sz="1600" dirty="0">
              <a:solidFill>
                <a:srgbClr val="262626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rgbClr val="262626"/>
                </a:solidFill>
                <a:latin typeface="+mn-ea"/>
              </a:rPr>
              <a:t>Standard Scaler </a:t>
            </a:r>
            <a:r>
              <a:rPr lang="ko-KR" altLang="en-US" sz="1600" dirty="0">
                <a:solidFill>
                  <a:srgbClr val="262626"/>
                </a:solidFill>
                <a:latin typeface="+mn-ea"/>
              </a:rPr>
              <a:t>적용</a:t>
            </a:r>
            <a:endParaRPr lang="en-US" altLang="ko-KR" sz="1600" dirty="0">
              <a:solidFill>
                <a:srgbClr val="262626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en-US" altLang="ko-KR" sz="1600" dirty="0" err="1">
                <a:solidFill>
                  <a:srgbClr val="262626"/>
                </a:solidFill>
                <a:latin typeface="+mn-ea"/>
              </a:rPr>
              <a:t>RandomSearch</a:t>
            </a:r>
            <a:r>
              <a:rPr lang="en-US" altLang="ko-KR" sz="1600" dirty="0">
                <a:solidFill>
                  <a:srgbClr val="262626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262626"/>
                </a:solidFill>
                <a:latin typeface="+mn-ea"/>
              </a:rPr>
              <a:t>하이퍼파라미터</a:t>
            </a:r>
            <a:r>
              <a:rPr lang="ko-KR" altLang="en-US" sz="1600" dirty="0">
                <a:solidFill>
                  <a:srgbClr val="262626"/>
                </a:solidFill>
                <a:latin typeface="+mn-ea"/>
              </a:rPr>
              <a:t> 튜닝</a:t>
            </a:r>
            <a:endParaRPr lang="en-US" altLang="ko-KR" sz="1600" dirty="0">
              <a:solidFill>
                <a:srgbClr val="262626"/>
              </a:solidFill>
              <a:latin typeface="+mn-ea"/>
            </a:endParaRPr>
          </a:p>
          <a:p>
            <a:pPr algn="r">
              <a:lnSpc>
                <a:spcPct val="170000"/>
              </a:lnSpc>
            </a:pPr>
            <a:r>
              <a:rPr lang="en-US" altLang="ko-KR" sz="1600" dirty="0">
                <a:solidFill>
                  <a:srgbClr val="262626"/>
                </a:solidFill>
                <a:latin typeface="+mn-ea"/>
              </a:rPr>
              <a:t>F1-score </a:t>
            </a:r>
            <a:r>
              <a:rPr lang="ko-KR" altLang="en-US" sz="1600" dirty="0">
                <a:solidFill>
                  <a:srgbClr val="262626"/>
                </a:solidFill>
                <a:latin typeface="+mn-ea"/>
              </a:rPr>
              <a:t>사용</a:t>
            </a:r>
            <a:endParaRPr lang="en-US" altLang="ko-KR" sz="1600" dirty="0">
              <a:solidFill>
                <a:srgbClr val="26262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079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70766" y="1739590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71171" y="1770368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데이터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45118" y="288444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71171" y="2915227"/>
            <a:ext cx="92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600" dirty="0">
                <a:solidFill>
                  <a:schemeClr val="bg1"/>
                </a:solidFill>
              </a:rPr>
              <a:t>EDA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4140309" y="4029308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5371171" y="4060086"/>
            <a:ext cx="1680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600" dirty="0">
                <a:solidFill>
                  <a:schemeClr val="bg1"/>
                </a:solidFill>
              </a:rPr>
              <a:t>Feature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7103" y="5174167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1171" y="5204945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600" dirty="0">
                <a:solidFill>
                  <a:schemeClr val="bg1"/>
                </a:solidFill>
              </a:rPr>
              <a:t>Modeling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Modeling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FD5A6-10FD-0EF5-CE34-46C45983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24" y="1272599"/>
            <a:ext cx="6505752" cy="43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BABD3-D7AA-5039-B7AA-1AD5BD48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7DF222-4EC9-94B0-9CC4-9E0431909EE3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D1338-AC7D-679B-4AF9-B39B3E217CC1}"/>
              </a:ext>
            </a:extLst>
          </p:cNvPr>
          <p:cNvSpPr txBox="1"/>
          <p:nvPr/>
        </p:nvSpPr>
        <p:spPr>
          <a:xfrm>
            <a:off x="802888" y="363082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Modeling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42FA114-67FC-36E1-64BA-2E1A23FED73D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49CC9F-8F14-AB94-E74F-60AD0642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02" y="1274201"/>
            <a:ext cx="7294195" cy="43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F022C-C6F7-1890-1879-2BAF940A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4D87B3-802A-4CFD-6A60-BD4931752B18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BCB28-5986-57BE-40BD-421C16B37978}"/>
              </a:ext>
            </a:extLst>
          </p:cNvPr>
          <p:cNvSpPr txBox="1"/>
          <p:nvPr/>
        </p:nvSpPr>
        <p:spPr>
          <a:xfrm>
            <a:off x="802888" y="363082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Modeling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50CDE3D-28CD-79A7-C37C-D0A58A27B5F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99FF4-00F4-C3E0-DC17-12ADA035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38" y="1313221"/>
            <a:ext cx="7023124" cy="42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3ABD-A01A-7C58-F393-91319DFA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BE2718-DA21-61CE-E0C9-1F56DFEE2F4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FCE38-BF2B-C654-BCF0-D7F128AD5E6D}"/>
              </a:ext>
            </a:extLst>
          </p:cNvPr>
          <p:cNvSpPr txBox="1"/>
          <p:nvPr/>
        </p:nvSpPr>
        <p:spPr>
          <a:xfrm>
            <a:off x="802888" y="363082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Modeling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362B56-C75D-DE56-D1BB-576DBF30346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3B46A1-D9B4-0C3F-E866-7FEA716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00" y="2015495"/>
            <a:ext cx="8137000" cy="28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2DEDF-10D8-0246-17ED-EDE92D3E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9685B2-8E3E-ADF3-92C9-9C69AD98E11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DEEAB-1AD3-B4BB-D4ED-2DF03C352AE5}"/>
              </a:ext>
            </a:extLst>
          </p:cNvPr>
          <p:cNvSpPr txBox="1"/>
          <p:nvPr/>
        </p:nvSpPr>
        <p:spPr>
          <a:xfrm>
            <a:off x="802888" y="363082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Modeling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09D7A14-7B16-5C92-F63E-CAE3152837C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4184E-3AA2-384E-2AB0-688C2858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14" y="1851720"/>
            <a:ext cx="8639372" cy="31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4E96F-2DD0-389A-942E-0BE2E962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DF633C-B7DB-7C18-AE87-176D023647D6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10AD1-FFDC-816D-2071-AD29C582B06A}"/>
              </a:ext>
            </a:extLst>
          </p:cNvPr>
          <p:cNvSpPr txBox="1"/>
          <p:nvPr/>
        </p:nvSpPr>
        <p:spPr>
          <a:xfrm>
            <a:off x="802888" y="363082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Modeling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B514DC1-5F7E-0FF3-A430-026DC7F151A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2564ED-01B4-06D5-9160-3175EDA9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56" y="1770419"/>
            <a:ext cx="8603887" cy="33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2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Modeling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CE323A-C9B2-2A5C-E1C5-400C358DB8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83F88E-4846-B287-E75B-0F402C8031E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DD2E0D-2A53-9C42-CE2E-586C0E2C8E93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30CEAD-0235-253C-C93E-C6ED823DABE8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1862-0104-658F-BBBF-D2652301803C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DACB51-F59A-7237-5814-BE812E0BFD0A}"/>
              </a:ext>
            </a:extLst>
          </p:cNvPr>
          <p:cNvSpPr/>
          <p:nvPr/>
        </p:nvSpPr>
        <p:spPr>
          <a:xfrm>
            <a:off x="5761332" y="129999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A05E8-B628-FA61-7BA7-8ECF8824669C}"/>
              </a:ext>
            </a:extLst>
          </p:cNvPr>
          <p:cNvSpPr txBox="1"/>
          <p:nvPr/>
        </p:nvSpPr>
        <p:spPr>
          <a:xfrm>
            <a:off x="1360336" y="3489689"/>
            <a:ext cx="132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장비 한계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02F82-5413-000C-37DF-EBE76CE2A9D3}"/>
              </a:ext>
            </a:extLst>
          </p:cNvPr>
          <p:cNvSpPr txBox="1"/>
          <p:nvPr/>
        </p:nvSpPr>
        <p:spPr>
          <a:xfrm>
            <a:off x="3786660" y="3351188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불균형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7A274-3EBA-006F-1A9A-1EA2F7FDBE69}"/>
              </a:ext>
            </a:extLst>
          </p:cNvPr>
          <p:cNvSpPr txBox="1"/>
          <p:nvPr/>
        </p:nvSpPr>
        <p:spPr>
          <a:xfrm>
            <a:off x="5915274" y="3258854"/>
            <a:ext cx="159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소수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데이터에서의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약점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22F12-3F16-E252-5AF3-FDBA48D024E2}"/>
              </a:ext>
            </a:extLst>
          </p:cNvPr>
          <p:cNvSpPr txBox="1"/>
          <p:nvPr/>
        </p:nvSpPr>
        <p:spPr>
          <a:xfrm>
            <a:off x="9130371" y="3396169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432727" y="3465570"/>
            <a:ext cx="3326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데이터 소개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데이터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3738593" y="1719645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3738593" y="4106001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3738592" y="2932470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564588" y="1566837"/>
            <a:ext cx="11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특징 추출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라벨링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449170" y="271476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트래픽 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64587" y="386268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모의 공격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076532" y="2513416"/>
            <a:ext cx="4352014" cy="661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CICFlowMeter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툴을 사용해 장치의 모든 송수신을 모니터링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076532" y="1371507"/>
            <a:ext cx="4352014" cy="663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 레코드를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라벨링하여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정상 및 공격 트래픽 식별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공격 유형에 대한 태그 포함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076532" y="3950790"/>
            <a:ext cx="4352014" cy="661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봇넷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기반 디도스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랜섬웨어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MITM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다양한 공격 시나리오 실행</a:t>
            </a:r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데이터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35A933-D15B-4667-A178-2D2AF5FF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15" y="1374786"/>
            <a:ext cx="7405570" cy="299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0FA3-6065-30D7-BD14-18B3C410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6532A9-EAC0-A914-87F5-D36BD574FBCA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1A5EC-2507-ADF3-D733-07DAACA9EA77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데이터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DAD5B5-8ABC-1612-1EB6-BF7E9D4EE33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FFAAE0-F360-C000-13E0-50086ABC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24" y="1755460"/>
            <a:ext cx="9209314" cy="29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1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5460795" y="3465570"/>
            <a:ext cx="1270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600" dirty="0">
                <a:solidFill>
                  <a:schemeClr val="bg1"/>
                </a:solidFill>
              </a:rPr>
              <a:t>EDA</a:t>
            </a:r>
            <a:endParaRPr lang="ko-KR" altLang="en-US" sz="4000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42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EDA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1253010" y="207851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동일 컬럼 제거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7994372" y="2078515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상관관계 높은 컬럼 존재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514874" y="5073364"/>
            <a:ext cx="233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Attack name</a:t>
            </a:r>
            <a:r>
              <a:rPr lang="ko-KR" altLang="en-US" dirty="0"/>
              <a:t>의 불균형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348388" y="3465000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컬럼 제거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4993648" y="3465002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불균형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8664140" y="346500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다중공선성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문제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42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EDA</a:t>
            </a:r>
            <a:endParaRPr lang="ko-KR" altLang="en-US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078B2-DE60-AE25-E437-086B38BE63E2}"/>
              </a:ext>
            </a:extLst>
          </p:cNvPr>
          <p:cNvSpPr/>
          <p:nvPr/>
        </p:nvSpPr>
        <p:spPr>
          <a:xfrm>
            <a:off x="875130" y="3912186"/>
            <a:ext cx="4001751" cy="1975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5BBF6-9938-E110-4806-FF72C40BF991}"/>
              </a:ext>
            </a:extLst>
          </p:cNvPr>
          <p:cNvSpPr/>
          <p:nvPr/>
        </p:nvSpPr>
        <p:spPr>
          <a:xfrm>
            <a:off x="875130" y="1687806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02EB-6912-4890-24BF-C58C448B8D88}"/>
              </a:ext>
            </a:extLst>
          </p:cNvPr>
          <p:cNvSpPr/>
          <p:nvPr/>
        </p:nvSpPr>
        <p:spPr>
          <a:xfrm>
            <a:off x="875130" y="283829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11896A-36BC-49FA-70CF-C4934B770044}"/>
              </a:ext>
            </a:extLst>
          </p:cNvPr>
          <p:cNvSpPr/>
          <p:nvPr/>
        </p:nvSpPr>
        <p:spPr>
          <a:xfrm>
            <a:off x="1227182" y="41654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38B2EB-BC67-89A3-DB8D-694EFD8E5D13}"/>
              </a:ext>
            </a:extLst>
          </p:cNvPr>
          <p:cNvSpPr/>
          <p:nvPr/>
        </p:nvSpPr>
        <p:spPr>
          <a:xfrm>
            <a:off x="1227182" y="5046860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876006" y="2407108"/>
            <a:ext cx="0" cy="27069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76006" y="3557596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C43A1B-F979-7780-ACE4-F4C4420225C9}"/>
              </a:ext>
            </a:extLst>
          </p:cNvPr>
          <p:cNvSpPr txBox="1"/>
          <p:nvPr/>
        </p:nvSpPr>
        <p:spPr>
          <a:xfrm>
            <a:off x="2058894" y="1862791"/>
            <a:ext cx="163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IP, Port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4AA4F-B44A-4DCA-9A13-0FC1EF4A34DD}"/>
              </a:ext>
            </a:extLst>
          </p:cNvPr>
          <p:cNvSpPr txBox="1"/>
          <p:nvPr/>
        </p:nvSpPr>
        <p:spPr>
          <a:xfrm>
            <a:off x="1896410" y="3016037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단일 값 컬럼 제거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>
            <a:off x="1622557" y="4264465"/>
            <a:ext cx="25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Flag one-hot encoding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E5E10F-F148-CA26-60D3-AC7075F17DAC}"/>
              </a:ext>
            </a:extLst>
          </p:cNvPr>
          <p:cNvSpPr txBox="1"/>
          <p:nvPr/>
        </p:nvSpPr>
        <p:spPr>
          <a:xfrm>
            <a:off x="1430802" y="5171167"/>
            <a:ext cx="2890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외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nunique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적은 값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encoding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56D56F-0F83-8BA4-C070-6A3A1F7ADBE1}"/>
              </a:ext>
            </a:extLst>
          </p:cNvPr>
          <p:cNvSpPr/>
          <p:nvPr/>
        </p:nvSpPr>
        <p:spPr>
          <a:xfrm>
            <a:off x="5164400" y="1333323"/>
            <a:ext cx="6152470" cy="49326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5555-B78C-700C-4743-8A877ECB1827}"/>
              </a:ext>
            </a:extLst>
          </p:cNvPr>
          <p:cNvSpPr txBox="1"/>
          <p:nvPr/>
        </p:nvSpPr>
        <p:spPr>
          <a:xfrm>
            <a:off x="5602890" y="3525475"/>
            <a:ext cx="5369736" cy="1845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IP, Port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등은 네트워크의 이상 여부를 판단하는 데 있어 크게 중요하지 않은 값이라고 판단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후제거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Nunique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값이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단일 값으로 이루어져 있는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 또한 결과에 영향이 없으므로 제거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그리고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Nunique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값이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이하로 적은 값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대부분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Flag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값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one-hot encoding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1904C-90F5-9412-C0D6-78AEEE1771F6}"/>
              </a:ext>
            </a:extLst>
          </p:cNvPr>
          <p:cNvSpPr txBox="1"/>
          <p:nvPr/>
        </p:nvSpPr>
        <p:spPr>
          <a:xfrm>
            <a:off x="5602890" y="2389727"/>
            <a:ext cx="4141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Feature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encoding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진행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138758-7CCD-0983-3005-7D5AAA31D9E8}"/>
              </a:ext>
            </a:extLst>
          </p:cNvPr>
          <p:cNvCxnSpPr>
            <a:cxnSpLocks/>
          </p:cNvCxnSpPr>
          <p:nvPr/>
        </p:nvCxnSpPr>
        <p:spPr>
          <a:xfrm>
            <a:off x="5511382" y="311874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451</Words>
  <Application>Microsoft Office PowerPoint</Application>
  <PresentationFormat>와이드스크린</PresentationFormat>
  <Paragraphs>131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종민 김</cp:lastModifiedBy>
  <cp:revision>49</cp:revision>
  <dcterms:created xsi:type="dcterms:W3CDTF">2022-12-09T01:31:23Z</dcterms:created>
  <dcterms:modified xsi:type="dcterms:W3CDTF">2024-12-05T06:25:17Z</dcterms:modified>
</cp:coreProperties>
</file>